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sldIdLst>
    <p:sldId id="264" r:id="rId5"/>
  </p:sldIdLst>
  <p:sldSz cx="12192000" cy="6858000"/>
  <p:notesSz cx="6858000" cy="9144000"/>
  <p:embeddedFontLst>
    <p:embeddedFont>
      <p:font typeface="Inter" panose="020B0604020202020204" charset="0"/>
      <p:regular r:id="rId7"/>
      <p:bold r:id="rId8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5F2"/>
    <a:srgbClr val="FAD9CD"/>
    <a:srgbClr val="C5E5E1"/>
    <a:srgbClr val="13324A"/>
    <a:srgbClr val="5B1A2B"/>
    <a:srgbClr val="F4B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CA0FC4-E383-4A56-A875-D33C42E432F5}" v="14" dt="2026-04-22T13:21:51.0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8" autoAdjust="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a Raynal" userId="S::johanna.raynal@swedfund.se::789727c5-2529-4503-8ad9-b834d2ce8f6e" providerId="AD" clId="Web-{CFCA0FC4-E383-4A56-A875-D33C42E432F5}"/>
    <pc:docChg chg="modSld">
      <pc:chgData name="Johanna Raynal" userId="S::johanna.raynal@swedfund.se::789727c5-2529-4503-8ad9-b834d2ce8f6e" providerId="AD" clId="Web-{CFCA0FC4-E383-4A56-A875-D33C42E432F5}" dt="2026-04-22T13:21:51.013" v="7" actId="20577"/>
      <pc:docMkLst>
        <pc:docMk/>
      </pc:docMkLst>
      <pc:sldChg chg="modSp">
        <pc:chgData name="Johanna Raynal" userId="S::johanna.raynal@swedfund.se::789727c5-2529-4503-8ad9-b834d2ce8f6e" providerId="AD" clId="Web-{CFCA0FC4-E383-4A56-A875-D33C42E432F5}" dt="2026-04-22T13:21:51.013" v="7" actId="20577"/>
        <pc:sldMkLst>
          <pc:docMk/>
          <pc:sldMk cId="1576248399" sldId="264"/>
        </pc:sldMkLst>
        <pc:spChg chg="mod">
          <ac:chgData name="Johanna Raynal" userId="S::johanna.raynal@swedfund.se::789727c5-2529-4503-8ad9-b834d2ce8f6e" providerId="AD" clId="Web-{CFCA0FC4-E383-4A56-A875-D33C42E432F5}" dt="2026-04-22T13:21:51.013" v="7" actId="20577"/>
          <ac:spMkLst>
            <pc:docMk/>
            <pc:sldMk cId="1576248399" sldId="264"/>
            <ac:spMk id="9" creationId="{F1449A63-DFC9-B0B7-B9E4-A3BAF548CFE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201E-9F21-4025-BE53-FFB5161222A8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0657C-7F9D-49FB-A972-5A0320A772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2194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332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67D007-FCED-AAB8-8043-00E28A235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168" y="1135329"/>
            <a:ext cx="8468939" cy="2074276"/>
          </a:xfrm>
        </p:spPr>
        <p:txBody>
          <a:bodyPr anchor="b"/>
          <a:lstStyle>
            <a:lvl1pPr algn="l"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0F6EF83-1B38-AEF6-43B6-BC968AE075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169" y="3365500"/>
            <a:ext cx="7143366" cy="605083"/>
          </a:xfrm>
        </p:spPr>
        <p:txBody>
          <a:bodyPr>
            <a:normAutofit/>
          </a:bodyPr>
          <a:lstStyle>
            <a:lvl1pPr marL="0" indent="0" algn="l">
              <a:buNone/>
              <a:defRPr sz="17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pic>
        <p:nvPicPr>
          <p:cNvPr id="7" name="Bildobjekt 6" descr="En bild som visar Teckensnitt, Grafik, logotyp, grafisk design&#10;&#10;Automatiskt genererad beskrivning">
            <a:extLst>
              <a:ext uri="{FF2B5EF4-FFF2-40B4-BE49-F238E27FC236}">
                <a16:creationId xmlns:a16="http://schemas.microsoft.com/office/drawing/2014/main" id="{3611876E-844E-89A7-0965-F6DBF89A63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10" y="640531"/>
            <a:ext cx="1072027" cy="213811"/>
          </a:xfrm>
          <a:prstGeom prst="rect">
            <a:avLst/>
          </a:prstGeom>
        </p:spPr>
      </p:pic>
      <p:pic>
        <p:nvPicPr>
          <p:cNvPr id="5" name="Bildobjekt 4" descr="En bild som visar skärmbild, Grafik, design&#10;&#10;Automatiskt genererad beskrivning">
            <a:extLst>
              <a:ext uri="{FF2B5EF4-FFF2-40B4-BE49-F238E27FC236}">
                <a16:creationId xmlns:a16="http://schemas.microsoft.com/office/drawing/2014/main" id="{2E0D0395-AEE1-3881-7D33-B6A6157A39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574524"/>
            <a:ext cx="12192000" cy="428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2045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DE9E39-959D-D53B-EB2E-72627E1D5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10002D5-5B0F-EB10-6434-94A0FB5AE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556A240-0BAD-7D89-3EA5-E682F828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FFDBAF7-37E3-D00C-FEA5-22A6740B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DE3CD10-9DBE-4C04-209E-10769A852C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000" y="2324100"/>
            <a:ext cx="4889100" cy="3280050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300"/>
            </a:lvl2pPr>
            <a:lvl3pPr marL="914400" indent="0">
              <a:buNone/>
              <a:defRPr sz="1300"/>
            </a:lvl3pPr>
            <a:lvl4pPr marL="1371600" indent="0">
              <a:buNone/>
              <a:defRPr sz="1300"/>
            </a:lvl4pPr>
            <a:lvl5pPr marL="1828800" indent="0">
              <a:buNone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C6A986F4-3D80-227C-E5EC-F0F1476F84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2324098"/>
            <a:ext cx="5232000" cy="3280051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300"/>
            </a:lvl2pPr>
            <a:lvl3pPr marL="914400" indent="0">
              <a:buNone/>
              <a:defRPr sz="1300"/>
            </a:lvl3pPr>
            <a:lvl4pPr marL="1371600" indent="0">
              <a:buNone/>
              <a:defRPr sz="1300"/>
            </a:lvl4pPr>
            <a:lvl5pPr marL="1828800" indent="0">
              <a:buNone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0117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0878555-E5B4-7782-B346-03058D04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98A451-B1F0-6809-69E8-5C4DDF98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54CB6BD-3B46-3DDA-06AF-FB34B12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0979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2DD2DF3-7E91-0439-C1D6-5283A47D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ACBF31F-274D-0D36-776A-051F34665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BE902E7-54C2-F7E8-AAE0-2A83F44D1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1144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F611A-BF6B-5864-EF58-EC6B3BA55D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746312"/>
            <a:ext cx="4889100" cy="1125445"/>
          </a:xfrm>
        </p:spPr>
        <p:txBody>
          <a:bodyPr/>
          <a:lstStyle/>
          <a:p>
            <a:r>
              <a:rPr lang="en-US" dirty="0"/>
              <a:t>Title of maximum two lines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3D5C66-2A04-3A0D-22E2-F3B117C75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00" y="2324100"/>
            <a:ext cx="4889100" cy="32800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0EA102-3C0E-E581-ECB4-91634039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BB13F1-B155-C2EB-1EBB-C250B242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B392D3-219F-4177-AD32-2AB286951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EFB7D43-BEF5-F5EF-6CB6-32A4AA58E6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62988" y="2404104"/>
            <a:ext cx="3924000" cy="2747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221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29C7D21E-CF21-F179-3B79-242DB4897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1238" y="0"/>
            <a:ext cx="6100762" cy="6858000"/>
          </a:xfrm>
          <a:custGeom>
            <a:avLst/>
            <a:gdLst>
              <a:gd name="connsiteX0" fmla="*/ 2081174 w 6100762"/>
              <a:gd name="connsiteY0" fmla="*/ 0 h 6854340"/>
              <a:gd name="connsiteX1" fmla="*/ 6100762 w 6100762"/>
              <a:gd name="connsiteY1" fmla="*/ 0 h 6854340"/>
              <a:gd name="connsiteX2" fmla="*/ 6100762 w 6100762"/>
              <a:gd name="connsiteY2" fmla="*/ 6854340 h 6854340"/>
              <a:gd name="connsiteX3" fmla="*/ 4762 w 6100762"/>
              <a:gd name="connsiteY3" fmla="*/ 6854340 h 6854340"/>
              <a:gd name="connsiteX4" fmla="*/ 0 w 6100762"/>
              <a:gd name="connsiteY4" fmla="*/ 1534629 h 6854340"/>
              <a:gd name="connsiteX5" fmla="*/ 71437 w 6100762"/>
              <a:gd name="connsiteY5" fmla="*/ 1386991 h 6854340"/>
              <a:gd name="connsiteX6" fmla="*/ 2009775 w 6100762"/>
              <a:gd name="connsiteY6" fmla="*/ 39203 h 6854340"/>
              <a:gd name="connsiteX7" fmla="*/ 2057103 w 6100762"/>
              <a:gd name="connsiteY7" fmla="*/ 9856 h 685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0762" h="6854340">
                <a:moveTo>
                  <a:pt x="2081174" y="0"/>
                </a:moveTo>
                <a:lnTo>
                  <a:pt x="6100762" y="0"/>
                </a:lnTo>
                <a:lnTo>
                  <a:pt x="6100762" y="6854340"/>
                </a:lnTo>
                <a:lnTo>
                  <a:pt x="4762" y="6854340"/>
                </a:lnTo>
                <a:cubicBezTo>
                  <a:pt x="3175" y="5081103"/>
                  <a:pt x="1587" y="3307866"/>
                  <a:pt x="0" y="1534629"/>
                </a:cubicBezTo>
                <a:cubicBezTo>
                  <a:pt x="1587" y="1466366"/>
                  <a:pt x="17461" y="1421916"/>
                  <a:pt x="71437" y="1386991"/>
                </a:cubicBezTo>
                <a:lnTo>
                  <a:pt x="2009775" y="39203"/>
                </a:lnTo>
                <a:cubicBezTo>
                  <a:pt x="2030016" y="30237"/>
                  <a:pt x="2041128" y="19124"/>
                  <a:pt x="2057103" y="9856"/>
                </a:cubicBezTo>
                <a:close/>
              </a:path>
            </a:pathLst>
          </a:custGeom>
        </p:spPr>
        <p:txBody>
          <a:bodyPr wrap="square" rIns="0" bIns="900000" anchor="ctr">
            <a:noAutofit/>
          </a:bodyPr>
          <a:lstStyle>
            <a:lvl1pPr marL="0" indent="0" algn="ctr">
              <a:buNone/>
              <a:defRPr sz="17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59391C-9F3F-146E-C7FE-6665B87F3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5" y="1404937"/>
            <a:ext cx="4916806" cy="1065213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F1BFDA-DE48-FB57-E933-B7A6C7CD5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6775" y="2663190"/>
            <a:ext cx="4916806" cy="2981960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5C5893-9965-57F8-BAAB-5E090E171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FB6C83-7443-6413-367F-F986AA90E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8834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29C7D21E-CF21-F179-3B79-242DB4897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1238" y="0"/>
            <a:ext cx="6100762" cy="6858000"/>
          </a:xfrm>
          <a:custGeom>
            <a:avLst/>
            <a:gdLst>
              <a:gd name="connsiteX0" fmla="*/ 2081174 w 6100762"/>
              <a:gd name="connsiteY0" fmla="*/ 0 h 6854340"/>
              <a:gd name="connsiteX1" fmla="*/ 6100762 w 6100762"/>
              <a:gd name="connsiteY1" fmla="*/ 0 h 6854340"/>
              <a:gd name="connsiteX2" fmla="*/ 6100762 w 6100762"/>
              <a:gd name="connsiteY2" fmla="*/ 6854340 h 6854340"/>
              <a:gd name="connsiteX3" fmla="*/ 4762 w 6100762"/>
              <a:gd name="connsiteY3" fmla="*/ 6854340 h 6854340"/>
              <a:gd name="connsiteX4" fmla="*/ 0 w 6100762"/>
              <a:gd name="connsiteY4" fmla="*/ 1534629 h 6854340"/>
              <a:gd name="connsiteX5" fmla="*/ 71437 w 6100762"/>
              <a:gd name="connsiteY5" fmla="*/ 1386991 h 6854340"/>
              <a:gd name="connsiteX6" fmla="*/ 2009775 w 6100762"/>
              <a:gd name="connsiteY6" fmla="*/ 39203 h 6854340"/>
              <a:gd name="connsiteX7" fmla="*/ 2057103 w 6100762"/>
              <a:gd name="connsiteY7" fmla="*/ 9856 h 685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0762" h="6854340">
                <a:moveTo>
                  <a:pt x="2081174" y="0"/>
                </a:moveTo>
                <a:lnTo>
                  <a:pt x="6100762" y="0"/>
                </a:lnTo>
                <a:lnTo>
                  <a:pt x="6100762" y="6854340"/>
                </a:lnTo>
                <a:lnTo>
                  <a:pt x="4762" y="6854340"/>
                </a:lnTo>
                <a:cubicBezTo>
                  <a:pt x="3175" y="5081103"/>
                  <a:pt x="1587" y="3307866"/>
                  <a:pt x="0" y="1534629"/>
                </a:cubicBezTo>
                <a:cubicBezTo>
                  <a:pt x="1587" y="1466366"/>
                  <a:pt x="17461" y="1421916"/>
                  <a:pt x="71437" y="1386991"/>
                </a:cubicBezTo>
                <a:lnTo>
                  <a:pt x="2009775" y="39203"/>
                </a:lnTo>
                <a:cubicBezTo>
                  <a:pt x="2030016" y="30237"/>
                  <a:pt x="2041128" y="19124"/>
                  <a:pt x="2057103" y="9856"/>
                </a:cubicBezTo>
                <a:close/>
              </a:path>
            </a:pathLst>
          </a:custGeom>
        </p:spPr>
        <p:txBody>
          <a:bodyPr wrap="square" bIns="900000" anchor="ctr">
            <a:noAutofit/>
          </a:bodyPr>
          <a:lstStyle>
            <a:lvl1pPr marL="0" indent="0" algn="ctr">
              <a:buNone/>
              <a:defRPr sz="17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59391C-9F3F-146E-C7FE-6665B87F3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5" y="1404937"/>
            <a:ext cx="4916806" cy="1065213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F1BFDA-DE48-FB57-E933-B7A6C7CD5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6775" y="2663190"/>
            <a:ext cx="4916806" cy="298196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5C5893-9965-57F8-BAAB-5E090E171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FB6C83-7443-6413-367F-F986AA90E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2110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29C7D21E-CF21-F179-3B79-242DB4897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1238" y="0"/>
            <a:ext cx="6100762" cy="6858000"/>
          </a:xfrm>
          <a:custGeom>
            <a:avLst/>
            <a:gdLst>
              <a:gd name="connsiteX0" fmla="*/ 2081174 w 6100762"/>
              <a:gd name="connsiteY0" fmla="*/ 0 h 6854340"/>
              <a:gd name="connsiteX1" fmla="*/ 6100762 w 6100762"/>
              <a:gd name="connsiteY1" fmla="*/ 0 h 6854340"/>
              <a:gd name="connsiteX2" fmla="*/ 6100762 w 6100762"/>
              <a:gd name="connsiteY2" fmla="*/ 6854340 h 6854340"/>
              <a:gd name="connsiteX3" fmla="*/ 4762 w 6100762"/>
              <a:gd name="connsiteY3" fmla="*/ 6854340 h 6854340"/>
              <a:gd name="connsiteX4" fmla="*/ 0 w 6100762"/>
              <a:gd name="connsiteY4" fmla="*/ 1534629 h 6854340"/>
              <a:gd name="connsiteX5" fmla="*/ 71437 w 6100762"/>
              <a:gd name="connsiteY5" fmla="*/ 1386991 h 6854340"/>
              <a:gd name="connsiteX6" fmla="*/ 2009775 w 6100762"/>
              <a:gd name="connsiteY6" fmla="*/ 39203 h 6854340"/>
              <a:gd name="connsiteX7" fmla="*/ 2057103 w 6100762"/>
              <a:gd name="connsiteY7" fmla="*/ 9856 h 685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0762" h="6854340">
                <a:moveTo>
                  <a:pt x="2081174" y="0"/>
                </a:moveTo>
                <a:lnTo>
                  <a:pt x="6100762" y="0"/>
                </a:lnTo>
                <a:lnTo>
                  <a:pt x="6100762" y="6854340"/>
                </a:lnTo>
                <a:lnTo>
                  <a:pt x="4762" y="6854340"/>
                </a:lnTo>
                <a:cubicBezTo>
                  <a:pt x="3175" y="5081103"/>
                  <a:pt x="1587" y="3307866"/>
                  <a:pt x="0" y="1534629"/>
                </a:cubicBezTo>
                <a:cubicBezTo>
                  <a:pt x="1587" y="1466366"/>
                  <a:pt x="17461" y="1421916"/>
                  <a:pt x="71437" y="1386991"/>
                </a:cubicBezTo>
                <a:lnTo>
                  <a:pt x="2009775" y="39203"/>
                </a:lnTo>
                <a:cubicBezTo>
                  <a:pt x="2030016" y="30237"/>
                  <a:pt x="2041128" y="19124"/>
                  <a:pt x="2057103" y="9856"/>
                </a:cubicBezTo>
                <a:close/>
              </a:path>
            </a:pathLst>
          </a:custGeom>
        </p:spPr>
        <p:txBody>
          <a:bodyPr vert="horz" wrap="square" lIns="0" tIns="45720" rIns="91440" bIns="900000" rtlCol="0" anchor="ctr">
            <a:noAutofit/>
          </a:bodyPr>
          <a:lstStyle>
            <a:lvl1pPr>
              <a:defRPr lang="sv-SE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59391C-9F3F-146E-C7FE-6665B87F3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6775" y="1404937"/>
            <a:ext cx="4916806" cy="3426143"/>
          </a:xfrm>
        </p:spPr>
        <p:txBody>
          <a:bodyPr anchor="b"/>
          <a:lstStyle>
            <a:lvl1pPr>
              <a:defRPr sz="3900" i="1"/>
            </a:lvl1pPr>
          </a:lstStyle>
          <a:p>
            <a:r>
              <a:rPr lang="sv-SE" dirty="0"/>
              <a:t>”</a:t>
            </a:r>
            <a:r>
              <a:rPr lang="sv-SE" dirty="0" err="1"/>
              <a:t>Quote</a:t>
            </a:r>
            <a:r>
              <a:rPr lang="sv-SE" dirty="0"/>
              <a:t>”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F1BFDA-DE48-FB57-E933-B7A6C7CD5D7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66775" y="4968240"/>
            <a:ext cx="4916806" cy="42672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3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Source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quote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5C5893-9965-57F8-BAAB-5E090E171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FB6C83-7443-6413-367F-F986AA90E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4178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Red">
    <p:bg>
      <p:bgPr>
        <a:solidFill>
          <a:srgbClr val="FAD9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868352"/>
            <a:ext cx="10464000" cy="3347322"/>
          </a:xfrm>
        </p:spPr>
        <p:txBody>
          <a:bodyPr/>
          <a:lstStyle>
            <a:lvl1pPr>
              <a:defRPr i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”</a:t>
            </a:r>
            <a:r>
              <a:rPr lang="sv-SE" dirty="0" err="1"/>
              <a:t>Quote</a:t>
            </a:r>
            <a:r>
              <a:rPr lang="sv-SE" dirty="0"/>
              <a:t>”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0878555-E5B4-7782-B346-03058D04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98A451-B1F0-6809-69E8-5C4DDF98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54CB6BD-3B46-3DDA-06AF-FB34B12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48E8E5-FEDB-4389-98DA-3EF8502832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000" y="4533265"/>
            <a:ext cx="5232000" cy="550761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Source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quote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80679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bg>
      <p:bgPr>
        <a:solidFill>
          <a:srgbClr val="C5E5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868352"/>
            <a:ext cx="10464000" cy="3347322"/>
          </a:xfrm>
        </p:spPr>
        <p:txBody>
          <a:bodyPr/>
          <a:lstStyle>
            <a:lvl1pPr>
              <a:defRPr i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”</a:t>
            </a:r>
            <a:r>
              <a:rPr lang="sv-SE" dirty="0" err="1"/>
              <a:t>Quote</a:t>
            </a:r>
            <a:r>
              <a:rPr lang="sv-SE" dirty="0"/>
              <a:t>”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0878555-E5B4-7782-B346-03058D04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98A451-B1F0-6809-69E8-5C4DDF98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54CB6BD-3B46-3DDA-06AF-FB34B12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48E8E5-FEDB-4389-98DA-3EF8502832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000" y="4533265"/>
            <a:ext cx="5232000" cy="550761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Source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quote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93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ei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868352"/>
            <a:ext cx="10464000" cy="3347322"/>
          </a:xfrm>
        </p:spPr>
        <p:txBody>
          <a:bodyPr/>
          <a:lstStyle>
            <a:lvl1pPr>
              <a:defRPr i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”</a:t>
            </a:r>
            <a:r>
              <a:rPr lang="sv-SE" dirty="0" err="1"/>
              <a:t>Quote</a:t>
            </a:r>
            <a:r>
              <a:rPr lang="sv-SE" dirty="0"/>
              <a:t>”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0878555-E5B4-7782-B346-03058D04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98A451-B1F0-6809-69E8-5C4DDF98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54CB6BD-3B46-3DDA-06AF-FB34B12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48E8E5-FEDB-4389-98DA-3EF8502832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000" y="4533265"/>
            <a:ext cx="5232000" cy="550761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Source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quote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76258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Red">
    <p:bg>
      <p:bgPr>
        <a:solidFill>
          <a:srgbClr val="5B1A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skärmbild, Grafik, design&#10;&#10;Automatiskt genererad beskrivning">
            <a:extLst>
              <a:ext uri="{FF2B5EF4-FFF2-40B4-BE49-F238E27FC236}">
                <a16:creationId xmlns:a16="http://schemas.microsoft.com/office/drawing/2014/main" id="{76FA8093-7704-30C4-A421-48350AA2B3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574528"/>
            <a:ext cx="12192000" cy="428347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167D007-FCED-AAB8-8043-00E28A235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168" y="1135329"/>
            <a:ext cx="8468939" cy="2074276"/>
          </a:xfrm>
        </p:spPr>
        <p:txBody>
          <a:bodyPr anchor="b"/>
          <a:lstStyle>
            <a:lvl1pPr algn="l"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0F6EF83-1B38-AEF6-43B6-BC968AE075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169" y="3365500"/>
            <a:ext cx="7143366" cy="605083"/>
          </a:xfrm>
        </p:spPr>
        <p:txBody>
          <a:bodyPr>
            <a:normAutofit/>
          </a:bodyPr>
          <a:lstStyle>
            <a:lvl1pPr marL="0" indent="0" algn="l">
              <a:buNone/>
              <a:defRPr sz="17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pic>
        <p:nvPicPr>
          <p:cNvPr id="4" name="Bildobjekt 3" descr="En bild som visar Teckensnitt, Grafik, logotyp, grafisk design&#10;&#10;Automatiskt genererad beskrivning">
            <a:extLst>
              <a:ext uri="{FF2B5EF4-FFF2-40B4-BE49-F238E27FC236}">
                <a16:creationId xmlns:a16="http://schemas.microsoft.com/office/drawing/2014/main" id="{A3CD6AE6-2873-88B8-0620-DEE24E125B4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10" y="640531"/>
            <a:ext cx="1072027" cy="213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73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End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1943100"/>
            <a:ext cx="10464000" cy="1653541"/>
          </a:xfrm>
        </p:spPr>
        <p:txBody>
          <a:bodyPr/>
          <a:lstStyle>
            <a:lvl1pPr>
              <a:defRPr sz="5850"/>
            </a:lvl1pPr>
          </a:lstStyle>
          <a:p>
            <a:r>
              <a:rPr lang="sv-SE" dirty="0" err="1"/>
              <a:t>Integrity</a:t>
            </a:r>
            <a:r>
              <a:rPr lang="sv-SE" dirty="0"/>
              <a:t> · </a:t>
            </a:r>
            <a:r>
              <a:rPr lang="sv-SE" dirty="0" err="1"/>
              <a:t>Inclusion</a:t>
            </a:r>
            <a:r>
              <a:rPr lang="sv-SE" dirty="0"/>
              <a:t> · </a:t>
            </a:r>
            <a:r>
              <a:rPr lang="sv-SE" dirty="0" err="1"/>
              <a:t>Dedication</a:t>
            </a:r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B834DC6E-D225-0746-A92B-E220943BDB10}"/>
              </a:ext>
            </a:extLst>
          </p:cNvPr>
          <p:cNvSpPr txBox="1"/>
          <p:nvPr userDrawn="1"/>
        </p:nvSpPr>
        <p:spPr>
          <a:xfrm>
            <a:off x="764345" y="5789706"/>
            <a:ext cx="149784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300" dirty="0"/>
              <a:t>Swedfund.com</a:t>
            </a:r>
          </a:p>
        </p:txBody>
      </p:sp>
      <p:pic>
        <p:nvPicPr>
          <p:cNvPr id="11" name="Bildobjekt 10" descr="En bild som visar Teckensnitt, Grafik, logotyp, grafisk design&#10;&#10;Automatiskt genererad beskrivning">
            <a:extLst>
              <a:ext uri="{FF2B5EF4-FFF2-40B4-BE49-F238E27FC236}">
                <a16:creationId xmlns:a16="http://schemas.microsoft.com/office/drawing/2014/main" id="{7493CFE8-8C2C-921B-202D-1E88A7E70E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11" y="640532"/>
            <a:ext cx="1072027" cy="21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763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59BFA35D-AB19-4EC9-2F32-7F44413B8D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100762" cy="6861658"/>
          </a:xfrm>
          <a:custGeom>
            <a:avLst/>
            <a:gdLst>
              <a:gd name="connsiteX0" fmla="*/ 2081174 w 6100762"/>
              <a:gd name="connsiteY0" fmla="*/ 0 h 6854340"/>
              <a:gd name="connsiteX1" fmla="*/ 6100762 w 6100762"/>
              <a:gd name="connsiteY1" fmla="*/ 0 h 6854340"/>
              <a:gd name="connsiteX2" fmla="*/ 6100762 w 6100762"/>
              <a:gd name="connsiteY2" fmla="*/ 6854340 h 6854340"/>
              <a:gd name="connsiteX3" fmla="*/ 4762 w 6100762"/>
              <a:gd name="connsiteY3" fmla="*/ 6854340 h 6854340"/>
              <a:gd name="connsiteX4" fmla="*/ 0 w 6100762"/>
              <a:gd name="connsiteY4" fmla="*/ 1534629 h 6854340"/>
              <a:gd name="connsiteX5" fmla="*/ 71437 w 6100762"/>
              <a:gd name="connsiteY5" fmla="*/ 1386991 h 6854340"/>
              <a:gd name="connsiteX6" fmla="*/ 2009775 w 6100762"/>
              <a:gd name="connsiteY6" fmla="*/ 39203 h 6854340"/>
              <a:gd name="connsiteX7" fmla="*/ 2057103 w 6100762"/>
              <a:gd name="connsiteY7" fmla="*/ 9856 h 685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0762" h="6854340">
                <a:moveTo>
                  <a:pt x="2081174" y="0"/>
                </a:moveTo>
                <a:lnTo>
                  <a:pt x="6100762" y="0"/>
                </a:lnTo>
                <a:lnTo>
                  <a:pt x="6100762" y="6854340"/>
                </a:lnTo>
                <a:lnTo>
                  <a:pt x="4762" y="6854340"/>
                </a:lnTo>
                <a:cubicBezTo>
                  <a:pt x="3175" y="5081103"/>
                  <a:pt x="1587" y="3307866"/>
                  <a:pt x="0" y="1534629"/>
                </a:cubicBezTo>
                <a:cubicBezTo>
                  <a:pt x="1587" y="1466366"/>
                  <a:pt x="17461" y="1421916"/>
                  <a:pt x="71437" y="1386991"/>
                </a:cubicBezTo>
                <a:lnTo>
                  <a:pt x="2009775" y="39203"/>
                </a:lnTo>
                <a:cubicBezTo>
                  <a:pt x="2030016" y="30237"/>
                  <a:pt x="2041128" y="19124"/>
                  <a:pt x="2057103" y="9856"/>
                </a:cubicBezTo>
                <a:close/>
              </a:path>
            </a:pathLst>
          </a:custGeom>
        </p:spPr>
        <p:txBody>
          <a:bodyPr wrap="square" rIns="0" bIns="90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FD4091-613B-B684-28B2-CF8DFAE0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4" y="1404937"/>
            <a:ext cx="4916806" cy="1814513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4C8CFA5-B318-2176-9846-843755BCB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774" y="3343276"/>
            <a:ext cx="4916806" cy="895350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Bildobjekt 3" descr="En bild som visar Teckensnitt, Grafik, grafisk design, skärmbild&#10;&#10;Automatiskt genererad beskrivning">
            <a:extLst>
              <a:ext uri="{FF2B5EF4-FFF2-40B4-BE49-F238E27FC236}">
                <a16:creationId xmlns:a16="http://schemas.microsoft.com/office/drawing/2014/main" id="{0C77F220-7469-67CE-2D4A-B53215FA1C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10" y="640531"/>
            <a:ext cx="1072027" cy="21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090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F611A-BF6B-5864-EF58-EC6B3BA55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1242874"/>
            <a:ext cx="3193650" cy="628883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0EA102-3C0E-E581-ECB4-91634039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BB13F1-B155-C2EB-1EBB-C250B242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B392D3-219F-4177-AD32-2AB286951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2470D656-3BF1-7D74-452C-3EE270AAC7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1500" y="1454150"/>
            <a:ext cx="6946500" cy="3897238"/>
          </a:xfrm>
        </p:spPr>
        <p:txBody>
          <a:bodyPr/>
          <a:lstStyle>
            <a:lvl1pPr>
              <a:defRPr lang="sv-SE" sz="21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117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rgbClr val="C5E5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FD4091-613B-B684-28B2-CF8DFAE0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4" y="1404937"/>
            <a:ext cx="8905876" cy="1814513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4C8CFA5-B318-2176-9846-843755BCB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774" y="3343276"/>
            <a:ext cx="8905876" cy="895350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09887A9-01CB-A55D-E9C2-2263987F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pPr/>
              <a:t>2026-04-22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E9739DC-DAC8-5E46-084D-9F12881C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B0FC7521-F330-CEDB-64FF-71B8834A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CBB6AEC6-454F-672A-C3D3-A263C250C424}"/>
              </a:ext>
            </a:extLst>
          </p:cNvPr>
          <p:cNvSpPr txBox="1"/>
          <p:nvPr userDrawn="1"/>
        </p:nvSpPr>
        <p:spPr>
          <a:xfrm>
            <a:off x="447675" y="239055"/>
            <a:ext cx="812006" cy="22059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sv-SE" sz="900" dirty="0">
                <a:solidFill>
                  <a:schemeClr val="tx2"/>
                </a:solidFill>
              </a:rPr>
              <a:t>Swedfund</a:t>
            </a:r>
          </a:p>
        </p:txBody>
      </p:sp>
    </p:spTree>
    <p:extLst>
      <p:ext uri="{BB962C8B-B14F-4D97-AF65-F5344CB8AC3E}">
        <p14:creationId xmlns:p14="http://schemas.microsoft.com/office/powerpoint/2010/main" val="280115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Red">
    <p:bg>
      <p:bgPr>
        <a:solidFill>
          <a:srgbClr val="FAD9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FD4091-613B-B684-28B2-CF8DFAE0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4" y="1404937"/>
            <a:ext cx="8905876" cy="1814513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4C8CFA5-B318-2176-9846-843755BCB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774" y="3343276"/>
            <a:ext cx="8905876" cy="895350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09887A9-01CB-A55D-E9C2-2263987F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pPr/>
              <a:t>2026-04-22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E9739DC-DAC8-5E46-084D-9F12881C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B0FC7521-F330-CEDB-64FF-71B8834A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CBB6AEC6-454F-672A-C3D3-A263C250C424}"/>
              </a:ext>
            </a:extLst>
          </p:cNvPr>
          <p:cNvSpPr txBox="1"/>
          <p:nvPr userDrawn="1"/>
        </p:nvSpPr>
        <p:spPr>
          <a:xfrm>
            <a:off x="447675" y="239055"/>
            <a:ext cx="812006" cy="22059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sv-SE" sz="900" dirty="0">
                <a:solidFill>
                  <a:schemeClr val="tx2"/>
                </a:solidFill>
              </a:rPr>
              <a:t>Swedfund</a:t>
            </a:r>
          </a:p>
        </p:txBody>
      </p:sp>
    </p:spTree>
    <p:extLst>
      <p:ext uri="{BB962C8B-B14F-4D97-AF65-F5344CB8AC3E}">
        <p14:creationId xmlns:p14="http://schemas.microsoft.com/office/powerpoint/2010/main" val="861383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Bei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FD4091-613B-B684-28B2-CF8DFAE0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4" y="1404937"/>
            <a:ext cx="8905876" cy="1814513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4C8CFA5-B318-2176-9846-843755BCB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774" y="3343276"/>
            <a:ext cx="8905876" cy="895350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09887A9-01CB-A55D-E9C2-2263987F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pPr/>
              <a:t>2026-04-22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E9739DC-DAC8-5E46-084D-9F12881C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B0FC7521-F330-CEDB-64FF-71B8834A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CBB6AEC6-454F-672A-C3D3-A263C250C424}"/>
              </a:ext>
            </a:extLst>
          </p:cNvPr>
          <p:cNvSpPr txBox="1"/>
          <p:nvPr userDrawn="1"/>
        </p:nvSpPr>
        <p:spPr>
          <a:xfrm>
            <a:off x="447675" y="239055"/>
            <a:ext cx="812006" cy="22059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sv-SE" sz="900" dirty="0">
                <a:solidFill>
                  <a:schemeClr val="tx2"/>
                </a:solidFill>
              </a:rPr>
              <a:t>Swedfund</a:t>
            </a:r>
          </a:p>
        </p:txBody>
      </p:sp>
    </p:spTree>
    <p:extLst>
      <p:ext uri="{BB962C8B-B14F-4D97-AF65-F5344CB8AC3E}">
        <p14:creationId xmlns:p14="http://schemas.microsoft.com/office/powerpoint/2010/main" val="2351158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F611A-BF6B-5864-EF58-EC6B3BA55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3D5C66-2A04-3A0D-22E2-F3B117C7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0EA102-3C0E-E581-ECB4-91634039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BB13F1-B155-C2EB-1EBB-C250B242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B392D3-219F-4177-AD32-2AB286951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7583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DE9E39-959D-D53B-EB2E-72627E1D5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83AA36-4C8A-A077-752E-52ED80F12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4000" y="2324100"/>
            <a:ext cx="4889100" cy="328005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700"/>
            </a:lvl1pPr>
            <a:lvl2pPr marL="742950" indent="-28575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500"/>
            </a:lvl3pPr>
            <a:lvl4pPr marL="1657350" indent="-285750">
              <a:buFont typeface="Arial" panose="020B0604020202020204" pitchFamily="34" charset="0"/>
              <a:buChar char="•"/>
              <a:defRPr sz="1500"/>
            </a:lvl4pPr>
            <a:lvl5pPr marL="21145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943571-D97A-E5DC-BCF6-EFD02F5B95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324098"/>
            <a:ext cx="5232000" cy="3280051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700"/>
            </a:lvl1pPr>
            <a:lvl2pPr marL="742950" indent="-28575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500"/>
            </a:lvl3pPr>
            <a:lvl4pPr marL="1657350" indent="-285750">
              <a:buFont typeface="Arial" panose="020B0604020202020204" pitchFamily="34" charset="0"/>
              <a:buChar char="•"/>
              <a:defRPr sz="1500"/>
            </a:lvl4pPr>
            <a:lvl5pPr marL="21145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10002D5-5B0F-EB10-6434-94A0FB5AE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556A240-0BAD-7D89-3EA5-E682F828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FFDBAF7-37E3-D00C-FEA5-22A6740B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680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5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F2B9B46-FCA6-5AE7-AEF0-2CFC1F3EA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868352"/>
            <a:ext cx="10464000" cy="1003405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84A2AE-8B7C-68C7-75A0-8E7299728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4000" y="2324100"/>
            <a:ext cx="10464000" cy="3027288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C8C517-25C7-72CA-E9F9-1F9CA221E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48788" y="239055"/>
            <a:ext cx="967740" cy="22059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A101ACD8-97D1-4020-B9BC-51002C408A36}" type="datetimeFigureOut">
              <a:rPr lang="sv-SE" smtClean="0"/>
              <a:pPr/>
              <a:t>2026-04-22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60B62F-7D62-0D46-3B2D-4D7D475E33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56538" y="243816"/>
            <a:ext cx="2146351" cy="22059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CC111C3-DA58-0095-5A5D-BD22D865A0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2806" y="239056"/>
            <a:ext cx="742949" cy="22059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FF6325FA-E269-4A2D-85A3-30A1DB50B1E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EFD7D8FA-1456-4F52-58B7-C73159DF6C70}"/>
              </a:ext>
            </a:extLst>
          </p:cNvPr>
          <p:cNvSpPr txBox="1"/>
          <p:nvPr userDrawn="1"/>
        </p:nvSpPr>
        <p:spPr>
          <a:xfrm>
            <a:off x="447675" y="239055"/>
            <a:ext cx="812006" cy="22059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sv-SE" sz="900" dirty="0">
                <a:solidFill>
                  <a:schemeClr val="tx2"/>
                </a:solidFill>
              </a:rPr>
              <a:t>Swedfund</a:t>
            </a:r>
          </a:p>
        </p:txBody>
      </p:sp>
    </p:spTree>
    <p:extLst>
      <p:ext uri="{BB962C8B-B14F-4D97-AF65-F5344CB8AC3E}">
        <p14:creationId xmlns:p14="http://schemas.microsoft.com/office/powerpoint/2010/main" val="276175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63" r:id="rId4"/>
    <p:sldLayoutId id="2147483651" r:id="rId5"/>
    <p:sldLayoutId id="2147483675" r:id="rId6"/>
    <p:sldLayoutId id="2147483689" r:id="rId7"/>
    <p:sldLayoutId id="2147483650" r:id="rId8"/>
    <p:sldLayoutId id="2147483652" r:id="rId9"/>
    <p:sldLayoutId id="2147483665" r:id="rId10"/>
    <p:sldLayoutId id="2147483654" r:id="rId11"/>
    <p:sldLayoutId id="2147483655" r:id="rId12"/>
    <p:sldLayoutId id="2147483691" r:id="rId13"/>
    <p:sldLayoutId id="2147483657" r:id="rId14"/>
    <p:sldLayoutId id="2147483664" r:id="rId15"/>
    <p:sldLayoutId id="2147483666" r:id="rId16"/>
    <p:sldLayoutId id="2147483667" r:id="rId17"/>
    <p:sldLayoutId id="2147483676" r:id="rId18"/>
    <p:sldLayoutId id="2147483690" r:id="rId19"/>
    <p:sldLayoutId id="214748366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9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A63BC-A3DA-E942-B3F2-0404AACD6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 etiska kompass </a:t>
            </a:r>
          </a:p>
        </p:txBody>
      </p:sp>
      <p:sp>
        <p:nvSpPr>
          <p:cNvPr id="4" name="Rektangel 2">
            <a:extLst>
              <a:ext uri="{FF2B5EF4-FFF2-40B4-BE49-F238E27FC236}">
                <a16:creationId xmlns:a16="http://schemas.microsoft.com/office/drawing/2014/main" id="{8DCD70AB-C3F3-163F-0609-F61252AB5D85}"/>
              </a:ext>
            </a:extLst>
          </p:cNvPr>
          <p:cNvSpPr/>
          <p:nvPr/>
        </p:nvSpPr>
        <p:spPr>
          <a:xfrm>
            <a:off x="9018292" y="2376352"/>
            <a:ext cx="2076450" cy="506272"/>
          </a:xfrm>
          <a:prstGeom prst="rect">
            <a:avLst/>
          </a:prstGeom>
          <a:solidFill>
            <a:schemeClr val="tx2"/>
          </a:solidFill>
          <a:ln w="762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56" tIns="45678" rIns="91356" bIns="45678" anchor="ctr"/>
          <a:lstStyle/>
          <a:p>
            <a:pPr algn="ctr" defTabSz="456779">
              <a:defRPr/>
            </a:pPr>
            <a:r>
              <a:rPr lang="sv-SE" sz="1700" dirty="0">
                <a:solidFill>
                  <a:schemeClr val="bg1"/>
                </a:solidFill>
              </a:rPr>
              <a:t>Transparens-åtaganden</a:t>
            </a:r>
          </a:p>
        </p:txBody>
      </p:sp>
      <p:sp>
        <p:nvSpPr>
          <p:cNvPr id="5" name="Rektangel 3">
            <a:extLst>
              <a:ext uri="{FF2B5EF4-FFF2-40B4-BE49-F238E27FC236}">
                <a16:creationId xmlns:a16="http://schemas.microsoft.com/office/drawing/2014/main" id="{B13A4D95-C631-9375-D644-2BF5D9B677D2}"/>
              </a:ext>
            </a:extLst>
          </p:cNvPr>
          <p:cNvSpPr/>
          <p:nvPr/>
        </p:nvSpPr>
        <p:spPr>
          <a:xfrm>
            <a:off x="6365976" y="2376352"/>
            <a:ext cx="2076450" cy="506272"/>
          </a:xfrm>
          <a:prstGeom prst="rect">
            <a:avLst/>
          </a:prstGeom>
          <a:solidFill>
            <a:schemeClr val="tx2"/>
          </a:solidFill>
          <a:ln w="762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56" tIns="45678" rIns="91356" bIns="45678" anchor="ctr"/>
          <a:lstStyle/>
          <a:p>
            <a:pPr algn="ctr" defTabSz="456779">
              <a:defRPr/>
            </a:pPr>
            <a:r>
              <a:rPr lang="sv-SE" sz="1700" dirty="0">
                <a:solidFill>
                  <a:schemeClr val="bg1"/>
                </a:solidFill>
              </a:rPr>
              <a:t>Riktlinjer</a:t>
            </a:r>
          </a:p>
        </p:txBody>
      </p:sp>
      <p:sp>
        <p:nvSpPr>
          <p:cNvPr id="6" name="Rektangel 4">
            <a:extLst>
              <a:ext uri="{FF2B5EF4-FFF2-40B4-BE49-F238E27FC236}">
                <a16:creationId xmlns:a16="http://schemas.microsoft.com/office/drawing/2014/main" id="{8BAADE37-0271-7890-14D0-E657C1094C1C}"/>
              </a:ext>
            </a:extLst>
          </p:cNvPr>
          <p:cNvSpPr/>
          <p:nvPr/>
        </p:nvSpPr>
        <p:spPr>
          <a:xfrm>
            <a:off x="3740591" y="2376352"/>
            <a:ext cx="2076450" cy="506272"/>
          </a:xfrm>
          <a:prstGeom prst="rect">
            <a:avLst/>
          </a:prstGeom>
          <a:solidFill>
            <a:schemeClr val="tx2"/>
          </a:solidFill>
          <a:ln w="762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56" tIns="45678" rIns="91356" bIns="45678" anchor="ctr"/>
          <a:lstStyle/>
          <a:p>
            <a:pPr algn="ctr" defTabSz="456779">
              <a:defRPr/>
            </a:pPr>
            <a:r>
              <a:rPr lang="sv-SE" sz="1700" dirty="0">
                <a:solidFill>
                  <a:schemeClr val="bg1"/>
                </a:solidFill>
              </a:rPr>
              <a:t>Internationella åtaganden</a:t>
            </a:r>
          </a:p>
        </p:txBody>
      </p:sp>
      <p:sp>
        <p:nvSpPr>
          <p:cNvPr id="7" name="Rektangel 5">
            <a:extLst>
              <a:ext uri="{FF2B5EF4-FFF2-40B4-BE49-F238E27FC236}">
                <a16:creationId xmlns:a16="http://schemas.microsoft.com/office/drawing/2014/main" id="{BC62441D-E1AB-2180-FC22-E7408975A253}"/>
              </a:ext>
            </a:extLst>
          </p:cNvPr>
          <p:cNvSpPr/>
          <p:nvPr/>
        </p:nvSpPr>
        <p:spPr>
          <a:xfrm>
            <a:off x="1114394" y="2376352"/>
            <a:ext cx="2076450" cy="506272"/>
          </a:xfrm>
          <a:prstGeom prst="rect">
            <a:avLst/>
          </a:prstGeom>
          <a:solidFill>
            <a:schemeClr val="tx2"/>
          </a:solidFill>
          <a:ln w="762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56" tIns="45678" rIns="91356" bIns="45678" anchor="ctr"/>
          <a:lstStyle/>
          <a:p>
            <a:pPr algn="ctr" defTabSz="456779">
              <a:defRPr/>
            </a:pPr>
            <a:r>
              <a:rPr lang="sv-SE" sz="1700" dirty="0">
                <a:solidFill>
                  <a:schemeClr val="bg1"/>
                </a:solidFill>
              </a:rPr>
              <a:t>Policyer</a:t>
            </a:r>
          </a:p>
        </p:txBody>
      </p:sp>
      <p:sp>
        <p:nvSpPr>
          <p:cNvPr id="8" name="textruta 6">
            <a:extLst>
              <a:ext uri="{FF2B5EF4-FFF2-40B4-BE49-F238E27FC236}">
                <a16:creationId xmlns:a16="http://schemas.microsoft.com/office/drawing/2014/main" id="{64DFFBCD-13F4-75B0-4D9B-0C2748C1BE7C}"/>
              </a:ext>
            </a:extLst>
          </p:cNvPr>
          <p:cNvSpPr txBox="1"/>
          <p:nvPr/>
        </p:nvSpPr>
        <p:spPr>
          <a:xfrm>
            <a:off x="1114394" y="2963230"/>
            <a:ext cx="2076450" cy="1169466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/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SWEDFUNDS UPPFÖRANDEKOD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 SWEDFUNDS POLICY FÖR HÅLLBAR UTVECKLING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SWEDFUNDS ANTI-KORRUPTIONSPOLICY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 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SWEDFUNDS SKATTEPOLICY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 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SWEDFUNDS POLICY FÖR TRANSPARENS</a:t>
            </a:r>
          </a:p>
        </p:txBody>
      </p:sp>
      <p:sp>
        <p:nvSpPr>
          <p:cNvPr id="9" name="textruta 7">
            <a:extLst>
              <a:ext uri="{FF2B5EF4-FFF2-40B4-BE49-F238E27FC236}">
                <a16:creationId xmlns:a16="http://schemas.microsoft.com/office/drawing/2014/main" id="{F1449A63-DFC9-B0B7-B9E4-A3BAF548CFE3}"/>
              </a:ext>
            </a:extLst>
          </p:cNvPr>
          <p:cNvSpPr txBox="1"/>
          <p:nvPr/>
        </p:nvSpPr>
        <p:spPr>
          <a:xfrm>
            <a:off x="3740591" y="2963230"/>
            <a:ext cx="2076450" cy="3323902"/>
          </a:xfrm>
          <a:prstGeom prst="rect">
            <a:avLst/>
          </a:prstGeom>
          <a:noFill/>
        </p:spPr>
        <p:txBody>
          <a:bodyPr wrap="square" lIns="91356" tIns="45678" rIns="91356" bIns="45678" rtlCol="0" anchor="t">
            <a:spAutoFit/>
          </a:bodyPr>
          <a:lstStyle>
            <a:defPPr>
              <a:defRPr lang="sv-SE"/>
            </a:defPPr>
            <a:lvl1pPr>
              <a:defRPr sz="900">
                <a:latin typeface="+mn-lt"/>
              </a:defRPr>
            </a:lvl1pPr>
          </a:lstStyle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UN GLOBAL COMPACT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UN PRINCIPLES FOR RESPONSIBLE INVESTMENT (UNPRI)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THE EDFI PRINCIPLES ON RESPONSIBLE FINANCING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THE WORLD BANK GROUP’S CORPORATEGOVERNANCE DEVELOPMENT FRAMEWORK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EDFI EXCLUSION LISTOR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2X CHALLENGE – FINANCING FOR WOMEN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EDFI STATEMENT ON CLIMATE AND ENERGY FINANCE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PARIS DEVELOPMENT BANKS STATEMENT ON GENDER EQUALITY AND WOMEN’S EMPOWERMENT</a:t>
            </a:r>
          </a:p>
          <a:p>
            <a:pPr algn="ctr" defTabSz="456779"/>
            <a:r>
              <a:rPr lang="sv-SE" sz="700">
                <a:solidFill>
                  <a:schemeClr val="tx2"/>
                </a:solidFill>
                <a:ea typeface="Inter"/>
              </a:rPr>
              <a:t>✽</a:t>
            </a:r>
            <a:endParaRPr lang="en-US" sz="700">
              <a:solidFill>
                <a:schemeClr val="tx2"/>
              </a:solidFill>
              <a:ea typeface="Inter"/>
            </a:endParaRPr>
          </a:p>
          <a:p>
            <a:pPr algn="ctr" defTabSz="456779"/>
            <a:r>
              <a:rPr lang="sv-SE" sz="700" dirty="0">
                <a:solidFill>
                  <a:schemeClr val="tx2"/>
                </a:solidFill>
                <a:ea typeface="Inter"/>
              </a:rPr>
              <a:t>TASK FORCE ON NATURE-RELATED </a:t>
            </a:r>
            <a:r>
              <a:rPr lang="sv-SE" sz="700">
                <a:solidFill>
                  <a:schemeClr val="tx2"/>
                </a:solidFill>
                <a:ea typeface="Inter"/>
              </a:rPr>
              <a:t>FINANCIAL DISCLOSURES (TNFD)</a:t>
            </a:r>
            <a:endParaRPr lang="en-US" sz="700">
              <a:solidFill>
                <a:schemeClr val="tx2"/>
              </a:solidFill>
              <a:ea typeface="Inter"/>
            </a:endParaRPr>
          </a:p>
          <a:p>
            <a:pPr algn="ctr" defTabSz="456779"/>
            <a:endParaRPr lang="sv-SE" sz="700" dirty="0">
              <a:solidFill>
                <a:schemeClr val="tx2"/>
              </a:solidFill>
              <a:ea typeface="Inter"/>
            </a:endParaRPr>
          </a:p>
          <a:p>
            <a:pPr algn="ctr" defTabSz="456779"/>
            <a:endParaRPr lang="sv-SE" sz="700" dirty="0">
              <a:solidFill>
                <a:schemeClr val="tx2"/>
              </a:solidFill>
            </a:endParaRPr>
          </a:p>
          <a:p>
            <a:pPr algn="ctr" defTabSz="456779"/>
            <a:endParaRPr lang="sv-SE" sz="700" dirty="0">
              <a:solidFill>
                <a:schemeClr val="tx2"/>
              </a:solidFill>
            </a:endParaRPr>
          </a:p>
          <a:p>
            <a:pPr algn="ctr" defTabSz="456779"/>
            <a:endParaRPr lang="sv-SE" sz="700" dirty="0">
              <a:solidFill>
                <a:schemeClr val="tx2"/>
              </a:solidFill>
            </a:endParaRPr>
          </a:p>
        </p:txBody>
      </p:sp>
      <p:sp>
        <p:nvSpPr>
          <p:cNvPr id="10" name="textruta 8">
            <a:extLst>
              <a:ext uri="{FF2B5EF4-FFF2-40B4-BE49-F238E27FC236}">
                <a16:creationId xmlns:a16="http://schemas.microsoft.com/office/drawing/2014/main" id="{F11DD154-9627-9312-AA97-21648D45B06B}"/>
              </a:ext>
            </a:extLst>
          </p:cNvPr>
          <p:cNvSpPr txBox="1"/>
          <p:nvPr/>
        </p:nvSpPr>
        <p:spPr>
          <a:xfrm>
            <a:off x="6365976" y="2963230"/>
            <a:ext cx="2076450" cy="2569849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>
            <a:defPPr>
              <a:defRPr lang="sv-SE"/>
            </a:defPPr>
            <a:lvl1pPr>
              <a:defRPr sz="900">
                <a:latin typeface="+mn-lt"/>
              </a:defRPr>
            </a:lvl1pPr>
          </a:lstStyle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OECD GUIDELINES FOR MULTINATIONAL ENTERPRISES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UN GUIDING PRINCIPLES ON BUSINESS AND HUMAN RIGHTS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IFC’S OPERATING PRINCIPLES FOR IMPACT MANAGEMENT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IFC PERFORMANCE STANDARDS ON ENVIRONMENTAL AND SOCIAL SUSTAINABILITY 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IFC ENVIRONMENTAL, HEALTH AND SAFETY GUIDELINES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EDFI HARMONIZED ENVIRONMENTAL AND SOCIAL STANDARDS FOR DIRECT INVESTMENTS, FINANCIAL INSTITUTIONS AND FUND INVESTMENTS 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sv-SE" sz="700" dirty="0">
                <a:solidFill>
                  <a:schemeClr val="tx2"/>
                </a:solidFill>
              </a:rPr>
              <a:t>EDFI GUIDELINES for </a:t>
            </a:r>
            <a:r>
              <a:rPr lang="sv-SE" sz="700" dirty="0" err="1">
                <a:solidFill>
                  <a:schemeClr val="tx2"/>
                </a:solidFill>
              </a:rPr>
              <a:t>OFC’s</a:t>
            </a:r>
            <a:endParaRPr lang="sv-SE" sz="700" dirty="0">
              <a:solidFill>
                <a:schemeClr val="tx2"/>
              </a:solidFill>
            </a:endParaRPr>
          </a:p>
          <a:p>
            <a:pPr algn="ctr" defTabSz="456779"/>
            <a:endParaRPr lang="sv-SE" sz="700" dirty="0">
              <a:solidFill>
                <a:schemeClr val="tx2"/>
              </a:solidFill>
            </a:endParaRPr>
          </a:p>
        </p:txBody>
      </p:sp>
      <p:sp>
        <p:nvSpPr>
          <p:cNvPr id="11" name="textruta 9">
            <a:extLst>
              <a:ext uri="{FF2B5EF4-FFF2-40B4-BE49-F238E27FC236}">
                <a16:creationId xmlns:a16="http://schemas.microsoft.com/office/drawing/2014/main" id="{2732AB5B-8C72-FB54-5C0F-DF365034B9A8}"/>
              </a:ext>
            </a:extLst>
          </p:cNvPr>
          <p:cNvSpPr txBox="1"/>
          <p:nvPr/>
        </p:nvSpPr>
        <p:spPr>
          <a:xfrm>
            <a:off x="9018294" y="2984619"/>
            <a:ext cx="2009775" cy="2569849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>
            <a:defPPr>
              <a:defRPr lang="sv-SE"/>
            </a:defPPr>
            <a:lvl1pPr algn="ctr" defTabSz="456779">
              <a:defRPr sz="700">
                <a:latin typeface="Open Sans"/>
              </a:defRPr>
            </a:lvl1pPr>
          </a:lstStyle>
          <a:p>
            <a:r>
              <a:rPr lang="sv-SE" dirty="0">
                <a:solidFill>
                  <a:schemeClr val="tx2"/>
                </a:solidFill>
                <a:latin typeface="+mn-lt"/>
              </a:rPr>
              <a:t>THE INTERNATIONAL &lt;IR&gt; FRAMEWORK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FOR INTEGRATED REPORTING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GLOBAL REPORTING INITIATIVE (GRI)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STANDARDS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UN GLOBAL COMPACT COMMUNICATION ON PROGRESS (COP)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UN PRINCIPLES FOR RESPONSIBLE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INVESTMENT(UNPRI) REPORTING FRAMEWORK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OPEN AID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IFIs’ HARMONIZED DEVELOPMENT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RESULTS INDICATORS FOR PRIVATE SECTOR INVESTMENT OPERATIONS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TASK FORCE ON CLIMATE-RELATED FINANCIAL DISCLOSURES (TCFD)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sv-SE" dirty="0">
                <a:solidFill>
                  <a:schemeClr val="tx2"/>
                </a:solidFill>
                <a:latin typeface="+mn-lt"/>
              </a:rPr>
              <a:t>OECD DAC PSI REPORTING</a:t>
            </a:r>
          </a:p>
        </p:txBody>
      </p:sp>
    </p:spTree>
    <p:extLst>
      <p:ext uri="{BB962C8B-B14F-4D97-AF65-F5344CB8AC3E}">
        <p14:creationId xmlns:p14="http://schemas.microsoft.com/office/powerpoint/2010/main" val="1576248399"/>
      </p:ext>
    </p:extLst>
  </p:cSld>
  <p:clrMapOvr>
    <a:masterClrMapping/>
  </p:clrMapOvr>
</p:sld>
</file>

<file path=ppt/theme/theme1.xml><?xml version="1.0" encoding="utf-8"?>
<a:theme xmlns:a="http://schemas.openxmlformats.org/drawingml/2006/main" name="Swedfund">
  <a:themeElements>
    <a:clrScheme name="Swedfund">
      <a:dk1>
        <a:sysClr val="windowText" lastClr="000000"/>
      </a:dk1>
      <a:lt1>
        <a:sysClr val="window" lastClr="FFFFFF"/>
      </a:lt1>
      <a:dk2>
        <a:srgbClr val="13324A"/>
      </a:dk2>
      <a:lt2>
        <a:srgbClr val="F6F5F2"/>
      </a:lt2>
      <a:accent1>
        <a:srgbClr val="13324A"/>
      </a:accent1>
      <a:accent2>
        <a:srgbClr val="2F8E8E"/>
      </a:accent2>
      <a:accent3>
        <a:srgbClr val="F37265"/>
      </a:accent3>
      <a:accent4>
        <a:srgbClr val="E0406B"/>
      </a:accent4>
      <a:accent5>
        <a:srgbClr val="80243D"/>
      </a:accent5>
      <a:accent6>
        <a:srgbClr val="2E598F"/>
      </a:accent6>
      <a:hlink>
        <a:srgbClr val="0563C1"/>
      </a:hlink>
      <a:folHlink>
        <a:srgbClr val="954F72"/>
      </a:folHlink>
    </a:clrScheme>
    <a:fontScheme name="Swedfund">
      <a:majorFont>
        <a:latin typeface="Canela Deck TT Regula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dfund eng 2.potx" id="{D85BC5B4-F069-4D71-8BCE-4E4FFE27E9B6}" vid="{0A7C34B3-9636-4B99-AA6B-3C89C701950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6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2D9E5DD-4E84-4E44-A64A-AE78EA8D92B5}">
  <we:reference id="cf1e3ed6-30dc-4ac5-8592-0a9b21cb8598" version="1.0.0.5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4F84BD709FFF4AA83683E5D9948E6B" ma:contentTypeVersion="19" ma:contentTypeDescription="Create a new document." ma:contentTypeScope="" ma:versionID="c3aecf4f8b450839570a671b94f58ccf">
  <xsd:schema xmlns:xsd="http://www.w3.org/2001/XMLSchema" xmlns:xs="http://www.w3.org/2001/XMLSchema" xmlns:p="http://schemas.microsoft.com/office/2006/metadata/properties" xmlns:ns1="http://schemas.microsoft.com/sharepoint/v3" xmlns:ns2="5c4f27b6-1add-4110-b567-7c17d9a66527" xmlns:ns3="44b6db67-678b-4f16-a230-7db1f6c33fdd" targetNamespace="http://schemas.microsoft.com/office/2006/metadata/properties" ma:root="true" ma:fieldsID="443cca018099a7c3783198e2961af734" ns1:_="" ns2:_="" ns3:_="">
    <xsd:import namespace="http://schemas.microsoft.com/sharepoint/v3"/>
    <xsd:import namespace="5c4f27b6-1add-4110-b567-7c17d9a66527"/>
    <xsd:import namespace="44b6db67-678b-4f16-a230-7db1f6c33f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4f27b6-1add-4110-b567-7c17d9a665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8f74c23-4b6d-4946-85f7-1ba13be8eb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6db67-678b-4f16-a230-7db1f6c33fd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aaaec4-2068-47ab-83f9-b555f4e9c818}" ma:internalName="TaxCatchAll" ma:showField="CatchAllData" ma:web="44b6db67-678b-4f16-a230-7db1f6c33f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b6db67-678b-4f16-a230-7db1f6c33fdd" xsi:nil="true"/>
    <lcf76f155ced4ddcb4097134ff3c332f xmlns="5c4f27b6-1add-4110-b567-7c17d9a66527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0806B-E387-46ED-9381-29672D309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c4f27b6-1add-4110-b567-7c17d9a66527"/>
    <ds:schemaRef ds:uri="44b6db67-678b-4f16-a230-7db1f6c33f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31F374-5CE0-4953-B4FA-D5193A8EF03B}">
  <ds:schemaRefs>
    <ds:schemaRef ds:uri="http://schemas.microsoft.com/office/2006/metadata/properties"/>
    <ds:schemaRef ds:uri="http://schemas.microsoft.com/office/infopath/2007/PartnerControls"/>
    <ds:schemaRef ds:uri="44b6db67-678b-4f16-a230-7db1f6c33fdd"/>
    <ds:schemaRef ds:uri="5c4f27b6-1add-4110-b567-7c17d9a66527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F6F5EE14-92C2-4A1E-8AD0-66D5442A18D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5640a87-840a-449e-a283-420cc6fb1c9b}" enabled="1" method="Standard" siteId="{76b65857-c3b1-4328-ba0f-670b1797c99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Swedfund</Template>
  <TotalTime>2</TotalTime>
  <Words>212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Swedfund</vt:lpstr>
      <vt:lpstr>Vår etiska kompass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Vår etiska kompass </dc:title>
  <dc:creator>Tilde Nordh</dc:creator>
  <cp:lastModifiedBy>Tilde Nordh</cp:lastModifiedBy>
  <cp:revision>5</cp:revision>
  <dcterms:created xsi:type="dcterms:W3CDTF">2024-04-02T14:30:31Z</dcterms:created>
  <dcterms:modified xsi:type="dcterms:W3CDTF">2026-04-22T13:21:51Z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0x010100C94F84BD709FFF4AA83683E5D9948E6B</vt:lpwstr>
  </property>
  <property fmtid="{D5CDD505-2E9C-101B-9397-08002B2CF9AE}" pid="3" name="MediaServiceImageTags">
    <vt:lpwstr/>
  </property>
</Properties>
</file>